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1" r:id="rId6"/>
    <p:sldId id="260" r:id="rId7"/>
    <p:sldId id="264" r:id="rId8"/>
    <p:sldId id="268" r:id="rId9"/>
    <p:sldId id="262" r:id="rId10"/>
    <p:sldId id="267" r:id="rId11"/>
    <p:sldId id="266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339A-70CE-4C9C-8614-8E4DF45CCE5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1104-B9CB-469D-984E-F27EED41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8BEA6549-32E6-4110-8B57-4E0AD34D196C@hsd1.il.comcast.net.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CN Market Trends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2015 Winter Conference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dirty="0" smtClean="0"/>
              <a:t>Michael Rosenberger, MBA</a:t>
            </a:r>
          </a:p>
          <a:p>
            <a:pPr algn="ctr">
              <a:buNone/>
            </a:pPr>
            <a:r>
              <a:rPr lang="en-US" sz="2000" dirty="0" smtClean="0"/>
              <a:t>Director, Food &amp; Nutrition Services</a:t>
            </a:r>
          </a:p>
          <a:p>
            <a:pPr algn="ctr">
              <a:buNone/>
            </a:pPr>
            <a:r>
              <a:rPr lang="en-US" sz="2000" dirty="0" smtClean="0"/>
              <a:t>Irving ISD</a:t>
            </a:r>
          </a:p>
        </p:txBody>
      </p:sp>
      <p:pic>
        <p:nvPicPr>
          <p:cNvPr id="4" name="E85DB9B0-3860-4900-A2F0-525A62BCDE8D" descr="cid:8BEA6549-32E6-4110-8B57-4E0AD34D196C@hsd1.il.comcast.net.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19400" y="1447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Conclusions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Premiumville</a:t>
            </a:r>
            <a:r>
              <a:rPr lang="en-US" dirty="0" smtClean="0"/>
              <a:t> represents lower volume but higher margin products for manufacturers and distributors.  Members of this segment are not on the federal CN programs.</a:t>
            </a:r>
          </a:p>
          <a:p>
            <a:r>
              <a:rPr lang="en-US" b="1" dirty="0" smtClean="0"/>
              <a:t>Middleville</a:t>
            </a:r>
            <a:r>
              <a:rPr lang="en-US" dirty="0" smtClean="0"/>
              <a:t> represents a delicate crossroads balance of lower cost but (relatively) higher quality products.</a:t>
            </a:r>
          </a:p>
          <a:p>
            <a:r>
              <a:rPr lang="en-US" b="1" dirty="0" err="1" smtClean="0"/>
              <a:t>Bargaintown</a:t>
            </a:r>
            <a:r>
              <a:rPr lang="en-US" dirty="0" smtClean="0"/>
              <a:t> is the fastest-growing and largest segment.  Ruthless cost-cutting, featuring lower cost, lower quality items, in high volume.  Margins are low for manufacturers and distributors.  CEP and related programs may offer relief on cost constraints.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1143000" y="457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Conclusions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segment requires different center of the plate (COP) solutions.  </a:t>
            </a:r>
          </a:p>
          <a:p>
            <a:r>
              <a:rPr lang="en-US" dirty="0" smtClean="0"/>
              <a:t>Limited crossover of center of the plate (COP) solutions between and among segments.</a:t>
            </a:r>
          </a:p>
          <a:p>
            <a:r>
              <a:rPr lang="en-US" dirty="0" smtClean="0"/>
              <a:t>Manufacturers (COP) must decide which segment(s) to pursue, then create products specifically for those segment(s).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457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Conclusions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	A new era of cooperation &amp; partnership is needed:</a:t>
            </a:r>
          </a:p>
          <a:p>
            <a:r>
              <a:rPr lang="en-US" sz="3600" i="1" dirty="0" smtClean="0"/>
              <a:t>Legislative</a:t>
            </a:r>
          </a:p>
          <a:p>
            <a:r>
              <a:rPr lang="en-US" sz="3600" i="1" dirty="0" smtClean="0"/>
              <a:t>Regulatory</a:t>
            </a:r>
          </a:p>
          <a:p>
            <a:r>
              <a:rPr lang="en-US" sz="3600" i="1" dirty="0" smtClean="0"/>
              <a:t>Commerce</a:t>
            </a:r>
          </a:p>
          <a:p>
            <a:r>
              <a:rPr lang="en-US" sz="3600" i="1" dirty="0" smtClean="0"/>
              <a:t>SFA</a:t>
            </a:r>
            <a:endParaRPr lang="en-US" sz="3600" i="1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 and Settings\mrosenberger\Local Settings\Temporary Internet Files\Content.IE5\T253JO5Q\MP9004010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971800"/>
            <a:ext cx="4447888" cy="2913439"/>
          </a:xfrm>
          <a:prstGeom prst="rect">
            <a:avLst/>
          </a:prstGeom>
          <a:noFill/>
        </p:spPr>
      </p:pic>
      <p:pic>
        <p:nvPicPr>
          <p:cNvPr id="1028" name="Picture 4" descr="C:\Documents and Settings\mrosenberger\Local Settings\Temporary Internet Files\Content.IE5\5CJF3E43\MP9004003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029200"/>
            <a:ext cx="2438400" cy="1604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SFA Finance</a:t>
            </a:r>
            <a:endParaRPr lang="en-US" sz="2400" dirty="0"/>
          </a:p>
        </p:txBody>
      </p:sp>
      <p:pic>
        <p:nvPicPr>
          <p:cNvPr id="5" name="Picture 4" descr="Stool 3 L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051" y="761200"/>
            <a:ext cx="5624298" cy="6096800"/>
          </a:xfrm>
          <a:prstGeom prst="rect">
            <a:avLst/>
          </a:prstGeom>
        </p:spPr>
      </p:pic>
      <p:pic>
        <p:nvPicPr>
          <p:cNvPr id="9" name="Picture 8" descr="Breakfa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683" y="740485"/>
            <a:ext cx="5622857" cy="6095239"/>
          </a:xfrm>
          <a:prstGeom prst="rect">
            <a:avLst/>
          </a:prstGeom>
        </p:spPr>
      </p:pic>
      <p:pic>
        <p:nvPicPr>
          <p:cNvPr id="12" name="Picture 11" descr="SF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0407" y="762761"/>
            <a:ext cx="5622857" cy="6095239"/>
          </a:xfrm>
          <a:prstGeom prst="rect">
            <a:avLst/>
          </a:prstGeom>
        </p:spPr>
      </p:pic>
      <p:pic>
        <p:nvPicPr>
          <p:cNvPr id="17" name="Picture 16" descr="Lun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0407" y="762000"/>
            <a:ext cx="5622857" cy="6095239"/>
          </a:xfrm>
          <a:prstGeom prst="rect">
            <a:avLst/>
          </a:prstGeom>
        </p:spPr>
      </p:pic>
      <p:pic>
        <p:nvPicPr>
          <p:cNvPr id="21" name="Picture 20" descr="A La Car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0407" y="762761"/>
            <a:ext cx="5622857" cy="6095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SFA Finance</a:t>
            </a:r>
            <a:endParaRPr lang="en-US" sz="2400" dirty="0"/>
          </a:p>
        </p:txBody>
      </p:sp>
      <p:pic>
        <p:nvPicPr>
          <p:cNvPr id="3" name="Picture 2" descr="Stool 2 L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392" y="762000"/>
            <a:ext cx="5622857" cy="6095239"/>
          </a:xfrm>
          <a:prstGeom prst="rect">
            <a:avLst/>
          </a:prstGeom>
        </p:spPr>
      </p:pic>
      <p:pic>
        <p:nvPicPr>
          <p:cNvPr id="6" name="Picture 5" descr="Lunch L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762000"/>
            <a:ext cx="5622857" cy="6095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87680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 smtClean="0">
                <a:latin typeface="Wingdings 3" pitchFamily="18" charset="2"/>
              </a:rPr>
              <a:t>h</a:t>
            </a:r>
            <a:r>
              <a:rPr lang="en-US" spc="100" dirty="0" smtClean="0"/>
              <a:t>(.20)</a:t>
            </a:r>
          </a:p>
          <a:p>
            <a:pPr algn="ctr"/>
            <a:r>
              <a:rPr lang="en-US" spc="100" dirty="0" smtClean="0"/>
              <a:t>  </a:t>
            </a:r>
            <a:r>
              <a:rPr lang="en-US" u="sng" spc="100" dirty="0" smtClean="0"/>
              <a:t>  .06  </a:t>
            </a:r>
            <a:endParaRPr lang="en-US" spc="100" dirty="0" smtClean="0"/>
          </a:p>
          <a:p>
            <a:pPr algn="ctr"/>
            <a:r>
              <a:rPr lang="en-US" b="1" spc="100" dirty="0" smtClean="0"/>
              <a:t>  (.14)</a:t>
            </a:r>
          </a:p>
          <a:p>
            <a:endParaRPr lang="en-US" spc="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2812E-6 C 0.00191 0.03562 0.0191 0.12997 0.01163 0.21346 C 0.00417 0.29695 -0.01528 0.429 -0.04531 0.50046 C -0.07535 0.57193 -0.14271 0.6124 -0.1684 0.64177 " pathEditMode="relative" rAng="0" ptsTypes="aa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3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SFA Finance</a:t>
            </a:r>
            <a:endParaRPr lang="en-US" sz="2400" dirty="0"/>
          </a:p>
        </p:txBody>
      </p:sp>
      <p:pic>
        <p:nvPicPr>
          <p:cNvPr id="3" name="Picture 2" descr="Stool 2 L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475" y="762761"/>
            <a:ext cx="5622857" cy="6095239"/>
          </a:xfrm>
          <a:prstGeom prst="rect">
            <a:avLst/>
          </a:prstGeom>
        </p:spPr>
      </p:pic>
      <p:pic>
        <p:nvPicPr>
          <p:cNvPr id="4" name="Picture 3" descr="Stool 1 L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762761"/>
            <a:ext cx="5622857" cy="6095239"/>
          </a:xfrm>
          <a:prstGeom prst="rect">
            <a:avLst/>
          </a:prstGeom>
        </p:spPr>
      </p:pic>
      <p:pic>
        <p:nvPicPr>
          <p:cNvPr id="5" name="Picture 4" descr="Breakfast Le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4475" y="762000"/>
            <a:ext cx="5622857" cy="6095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87680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 smtClean="0">
                <a:latin typeface="Wingdings 3" pitchFamily="18" charset="2"/>
              </a:rPr>
              <a:t>h</a:t>
            </a:r>
            <a:r>
              <a:rPr lang="en-US" spc="100" dirty="0" smtClean="0"/>
              <a:t>(.20)</a:t>
            </a:r>
          </a:p>
          <a:p>
            <a:pPr algn="ctr"/>
            <a:r>
              <a:rPr lang="en-US" spc="100" dirty="0" smtClean="0"/>
              <a:t>  </a:t>
            </a:r>
            <a:r>
              <a:rPr lang="en-US" u="sng" spc="100" dirty="0" smtClean="0"/>
              <a:t>  .06  </a:t>
            </a:r>
            <a:endParaRPr lang="en-US" spc="100" dirty="0" smtClean="0"/>
          </a:p>
          <a:p>
            <a:pPr algn="ctr"/>
            <a:r>
              <a:rPr lang="en-US" b="1" spc="100" dirty="0" smtClean="0"/>
              <a:t>  (.14)</a:t>
            </a:r>
          </a:p>
          <a:p>
            <a:endParaRPr lang="en-US" spc="100" dirty="0"/>
          </a:p>
        </p:txBody>
      </p:sp>
      <p:sp>
        <p:nvSpPr>
          <p:cNvPr id="8" name="TextBox 7"/>
          <p:cNvSpPr txBox="1"/>
          <p:nvPr/>
        </p:nvSpPr>
        <p:spPr>
          <a:xfrm>
            <a:off x="1137186" y="3048000"/>
            <a:ext cx="12250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 14-15</a:t>
            </a:r>
          </a:p>
          <a:p>
            <a:pPr algn="ctr">
              <a:buFont typeface="Wingdings 3"/>
              <a:buChar char="h"/>
            </a:pPr>
            <a:r>
              <a:rPr lang="en-US" dirty="0" smtClean="0">
                <a:latin typeface="+mj-lt"/>
              </a:rPr>
              <a:t>(.10 - .50)</a:t>
            </a:r>
          </a:p>
          <a:p>
            <a:pPr algn="ctr"/>
            <a:r>
              <a:rPr lang="en-US" dirty="0" smtClean="0">
                <a:latin typeface="+mj-lt"/>
              </a:rPr>
              <a:t>  </a:t>
            </a:r>
            <a:r>
              <a:rPr lang="en-US" u="sng" dirty="0" smtClean="0">
                <a:latin typeface="+mj-lt"/>
              </a:rPr>
              <a:t>       0.00 </a:t>
            </a:r>
            <a:endParaRPr lang="en-US" dirty="0" smtClean="0">
              <a:latin typeface="+mj-lt"/>
            </a:endParaRPr>
          </a:p>
          <a:p>
            <a:pPr algn="ctr"/>
            <a:r>
              <a:rPr lang="en-US" b="1" dirty="0" smtClean="0"/>
              <a:t>(.10 - .50)</a:t>
            </a:r>
          </a:p>
          <a:p>
            <a:pPr algn="ctr"/>
            <a:endParaRPr lang="en-US" u="sng" dirty="0">
              <a:latin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SFA Finance</a:t>
            </a:r>
            <a:endParaRPr lang="en-US" sz="2400" dirty="0"/>
          </a:p>
        </p:txBody>
      </p:sp>
      <p:pic>
        <p:nvPicPr>
          <p:cNvPr id="3" name="Picture 2" descr="Stool 1 L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8615" y="762761"/>
            <a:ext cx="5622857" cy="6095239"/>
          </a:xfrm>
          <a:prstGeom prst="rect">
            <a:avLst/>
          </a:prstGeom>
        </p:spPr>
      </p:pic>
      <p:pic>
        <p:nvPicPr>
          <p:cNvPr id="4" name="Picture 3" descr="Stool No Le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8615" y="762761"/>
            <a:ext cx="5622857" cy="6095239"/>
          </a:xfrm>
          <a:prstGeom prst="rect">
            <a:avLst/>
          </a:prstGeom>
        </p:spPr>
      </p:pic>
      <p:pic>
        <p:nvPicPr>
          <p:cNvPr id="5" name="Picture 4" descr="Ala Carte Le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8615" y="762761"/>
            <a:ext cx="5622857" cy="6095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7186" y="3048000"/>
            <a:ext cx="12250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 14-15</a:t>
            </a:r>
          </a:p>
          <a:p>
            <a:pPr algn="ctr">
              <a:buFont typeface="Wingdings 3"/>
              <a:buChar char="h"/>
            </a:pPr>
            <a:r>
              <a:rPr lang="en-US" dirty="0" smtClean="0">
                <a:latin typeface="+mj-lt"/>
              </a:rPr>
              <a:t>(.10 - .50)</a:t>
            </a:r>
          </a:p>
          <a:p>
            <a:pPr algn="ctr"/>
            <a:r>
              <a:rPr lang="en-US" dirty="0" smtClean="0">
                <a:latin typeface="+mj-lt"/>
              </a:rPr>
              <a:t>  </a:t>
            </a:r>
            <a:r>
              <a:rPr lang="en-US" u="sng" dirty="0" smtClean="0">
                <a:latin typeface="+mj-lt"/>
              </a:rPr>
              <a:t>       0.00 </a:t>
            </a:r>
            <a:endParaRPr lang="en-US" dirty="0" smtClean="0">
              <a:latin typeface="+mj-lt"/>
            </a:endParaRPr>
          </a:p>
          <a:p>
            <a:pPr algn="ctr"/>
            <a:r>
              <a:rPr lang="en-US" b="1" dirty="0" smtClean="0"/>
              <a:t>(.10 - .50)</a:t>
            </a:r>
          </a:p>
          <a:p>
            <a:pPr algn="ctr"/>
            <a:endParaRPr lang="en-US" u="sng" dirty="0">
              <a:latin typeface="Wingdings 3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160693"/>
            <a:ext cx="12394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 14-15</a:t>
            </a:r>
          </a:p>
          <a:p>
            <a:pPr algn="ctr"/>
            <a:r>
              <a:rPr lang="en-US" sz="2000" dirty="0" err="1" smtClean="0">
                <a:latin typeface="Wingdings 3" pitchFamily="18" charset="2"/>
              </a:rPr>
              <a:t>i</a:t>
            </a:r>
            <a:r>
              <a:rPr lang="en-US" dirty="0" smtClean="0">
                <a:latin typeface="+mj-lt"/>
              </a:rPr>
              <a:t>(.10 - .50)</a:t>
            </a:r>
          </a:p>
          <a:p>
            <a:pPr algn="ctr"/>
            <a:endParaRPr lang="en-US" u="sng" dirty="0">
              <a:latin typeface="Wingdings 3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87680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 smtClean="0">
                <a:latin typeface="Wingdings 3" pitchFamily="18" charset="2"/>
              </a:rPr>
              <a:t>h</a:t>
            </a:r>
            <a:r>
              <a:rPr lang="en-US" spc="100" dirty="0" smtClean="0"/>
              <a:t>(.20)</a:t>
            </a:r>
          </a:p>
          <a:p>
            <a:pPr algn="ctr"/>
            <a:r>
              <a:rPr lang="en-US" spc="100" dirty="0" smtClean="0"/>
              <a:t>  </a:t>
            </a:r>
            <a:r>
              <a:rPr lang="en-US" u="sng" spc="100" dirty="0" smtClean="0"/>
              <a:t>  .06  </a:t>
            </a:r>
            <a:endParaRPr lang="en-US" spc="100" dirty="0" smtClean="0"/>
          </a:p>
          <a:p>
            <a:pPr algn="ctr"/>
            <a:r>
              <a:rPr lang="en-US" b="1" spc="100" dirty="0" smtClean="0"/>
              <a:t>  (.14)</a:t>
            </a:r>
          </a:p>
          <a:p>
            <a:endParaRPr lang="en-US" spc="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SFA Finance</a:t>
            </a:r>
            <a:endParaRPr lang="en-US" sz="2400" dirty="0"/>
          </a:p>
        </p:txBody>
      </p:sp>
      <p:pic>
        <p:nvPicPr>
          <p:cNvPr id="3" name="Picture 2" descr="Stool No Le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504" y="762761"/>
            <a:ext cx="5622857" cy="6095239"/>
          </a:xfrm>
          <a:prstGeom prst="rect">
            <a:avLst/>
          </a:prstGeom>
        </p:spPr>
      </p:pic>
      <p:pic>
        <p:nvPicPr>
          <p:cNvPr id="5" name="Picture 4" descr="Stool Collaps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504" y="762761"/>
            <a:ext cx="5622857" cy="6095239"/>
          </a:xfrm>
          <a:prstGeom prst="rect">
            <a:avLst/>
          </a:prstGeom>
        </p:spPr>
      </p:pic>
      <p:pic>
        <p:nvPicPr>
          <p:cNvPr id="6" name="Picture 5" descr="Stool Collaps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6504" y="762761"/>
            <a:ext cx="5622857" cy="6095239"/>
          </a:xfrm>
          <a:prstGeom prst="rect">
            <a:avLst/>
          </a:prstGeom>
        </p:spPr>
      </p:pic>
      <p:pic>
        <p:nvPicPr>
          <p:cNvPr id="7" name="Picture 6" descr="Stool Collaps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504" y="762761"/>
            <a:ext cx="5622857" cy="6095239"/>
          </a:xfrm>
          <a:prstGeom prst="rect">
            <a:avLst/>
          </a:prstGeom>
        </p:spPr>
      </p:pic>
      <p:pic>
        <p:nvPicPr>
          <p:cNvPr id="8" name="Picture 7" descr="Stool Collapse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6504" y="762761"/>
            <a:ext cx="5622857" cy="6095239"/>
          </a:xfrm>
          <a:prstGeom prst="rect">
            <a:avLst/>
          </a:prstGeom>
        </p:spPr>
      </p:pic>
      <p:pic>
        <p:nvPicPr>
          <p:cNvPr id="9" name="Picture 8" descr="Stool Collapse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46504" y="762761"/>
            <a:ext cx="5622857" cy="60952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7186" y="3048000"/>
            <a:ext cx="12250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 14-15</a:t>
            </a:r>
          </a:p>
          <a:p>
            <a:pPr algn="ctr">
              <a:buFont typeface="Wingdings 3"/>
              <a:buChar char="h"/>
            </a:pPr>
            <a:r>
              <a:rPr lang="en-US" dirty="0" smtClean="0">
                <a:latin typeface="+mj-lt"/>
              </a:rPr>
              <a:t>(.10 - .50)</a:t>
            </a:r>
          </a:p>
          <a:p>
            <a:pPr algn="ctr"/>
            <a:r>
              <a:rPr lang="en-US" dirty="0" smtClean="0">
                <a:latin typeface="+mj-lt"/>
              </a:rPr>
              <a:t>  </a:t>
            </a:r>
            <a:r>
              <a:rPr lang="en-US" u="sng" dirty="0" smtClean="0">
                <a:latin typeface="+mj-lt"/>
              </a:rPr>
              <a:t>       0.00 </a:t>
            </a:r>
            <a:endParaRPr lang="en-US" dirty="0" smtClean="0">
              <a:latin typeface="+mj-lt"/>
            </a:endParaRPr>
          </a:p>
          <a:p>
            <a:pPr algn="ctr"/>
            <a:r>
              <a:rPr lang="en-US" b="1" dirty="0" smtClean="0"/>
              <a:t>(.10 - .50)</a:t>
            </a:r>
          </a:p>
          <a:p>
            <a:pPr algn="ctr"/>
            <a:endParaRPr lang="en-US" u="sng" dirty="0">
              <a:latin typeface="Wingdings 3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160693"/>
            <a:ext cx="12394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 14-15</a:t>
            </a:r>
          </a:p>
          <a:p>
            <a:pPr algn="ctr"/>
            <a:r>
              <a:rPr lang="en-US" sz="2000" dirty="0" err="1" smtClean="0">
                <a:latin typeface="Wingdings 3" pitchFamily="18" charset="2"/>
              </a:rPr>
              <a:t>i</a:t>
            </a:r>
            <a:r>
              <a:rPr lang="en-US" dirty="0" smtClean="0">
                <a:latin typeface="+mj-lt"/>
              </a:rPr>
              <a:t>(.10 - .50)</a:t>
            </a:r>
          </a:p>
          <a:p>
            <a:pPr algn="ctr"/>
            <a:endParaRPr lang="en-US" u="sng" dirty="0">
              <a:latin typeface="Wingdings 3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87680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 smtClean="0">
                <a:latin typeface="Wingdings 3" pitchFamily="18" charset="2"/>
              </a:rPr>
              <a:t>h</a:t>
            </a:r>
            <a:r>
              <a:rPr lang="en-US" spc="100" dirty="0" smtClean="0"/>
              <a:t>(.20)</a:t>
            </a:r>
          </a:p>
          <a:p>
            <a:pPr algn="ctr"/>
            <a:r>
              <a:rPr lang="en-US" spc="100" dirty="0" smtClean="0"/>
              <a:t>  </a:t>
            </a:r>
            <a:r>
              <a:rPr lang="en-US" u="sng" spc="100" dirty="0" smtClean="0"/>
              <a:t>  .06  </a:t>
            </a:r>
            <a:endParaRPr lang="en-US" spc="100" dirty="0" smtClean="0"/>
          </a:p>
          <a:p>
            <a:pPr algn="ctr"/>
            <a:r>
              <a:rPr lang="en-US" b="1" spc="100" dirty="0" smtClean="0"/>
              <a:t>  (.14)</a:t>
            </a:r>
          </a:p>
          <a:p>
            <a:endParaRPr lang="en-US" spc="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71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692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F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DA Highway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F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7585</TotalTime>
  <Words>274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CN Market Trends</vt:lpstr>
      <vt:lpstr>SFA Finance</vt:lpstr>
      <vt:lpstr>SFA Finance</vt:lpstr>
      <vt:lpstr>SFA Finance</vt:lpstr>
      <vt:lpstr>SFA Finance</vt:lpstr>
      <vt:lpstr>SFA Finance</vt:lpstr>
      <vt:lpstr>Slide 7</vt:lpstr>
      <vt:lpstr>Slide 8</vt:lpstr>
      <vt:lpstr>Slide 9</vt:lpstr>
      <vt:lpstr>Slide 10</vt:lpstr>
      <vt:lpstr>Slide 11</vt:lpstr>
      <vt:lpstr>Conclusions</vt:lpstr>
      <vt:lpstr>Conclusions</vt:lpstr>
      <vt:lpstr>Conclusions</vt:lpstr>
    </vt:vector>
  </TitlesOfParts>
  <Company>Irving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SFA Finance</dc:title>
  <dc:creator>thazelwood</dc:creator>
  <cp:lastModifiedBy>mrosenberger</cp:lastModifiedBy>
  <cp:revision>624</cp:revision>
  <dcterms:created xsi:type="dcterms:W3CDTF">2013-09-27T04:02:27Z</dcterms:created>
  <dcterms:modified xsi:type="dcterms:W3CDTF">2015-01-26T17:54:49Z</dcterms:modified>
</cp:coreProperties>
</file>